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4"/>
  </p:notesMasterIdLst>
  <p:sldIdLst>
    <p:sldId id="256" r:id="rId3"/>
    <p:sldId id="274" r:id="rId4"/>
    <p:sldId id="257" r:id="rId5"/>
    <p:sldId id="258" r:id="rId6"/>
    <p:sldId id="273" r:id="rId7"/>
    <p:sldId id="259" r:id="rId8"/>
    <p:sldId id="275" r:id="rId9"/>
    <p:sldId id="292" r:id="rId10"/>
    <p:sldId id="293" r:id="rId11"/>
    <p:sldId id="264" r:id="rId12"/>
    <p:sldId id="283" r:id="rId13"/>
    <p:sldId id="285" r:id="rId14"/>
    <p:sldId id="287" r:id="rId15"/>
    <p:sldId id="266" r:id="rId16"/>
    <p:sldId id="277" r:id="rId17"/>
    <p:sldId id="282" r:id="rId18"/>
    <p:sldId id="261" r:id="rId19"/>
    <p:sldId id="262" r:id="rId20"/>
    <p:sldId id="268" r:id="rId21"/>
    <p:sldId id="276" r:id="rId22"/>
    <p:sldId id="269" r:id="rId23"/>
    <p:sldId id="270" r:id="rId24"/>
    <p:sldId id="271" r:id="rId25"/>
    <p:sldId id="272" r:id="rId26"/>
    <p:sldId id="279" r:id="rId27"/>
    <p:sldId id="280" r:id="rId28"/>
    <p:sldId id="286" r:id="rId29"/>
    <p:sldId id="288" r:id="rId30"/>
    <p:sldId id="289" r:id="rId31"/>
    <p:sldId id="290" r:id="rId32"/>
    <p:sldId id="291" r:id="rId33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56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333FF"/>
    <a:srgbClr val="AB0043"/>
    <a:srgbClr val="CC66FF"/>
    <a:srgbClr val="6600CC"/>
    <a:srgbClr val="FFCCFF"/>
    <a:srgbClr val="FDEBF9"/>
    <a:srgbClr val="F9EFF8"/>
    <a:srgbClr val="5A278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5" autoAdjust="0"/>
    <p:restoredTop sz="60394" autoAdjust="0"/>
  </p:normalViewPr>
  <p:slideViewPr>
    <p:cSldViewPr>
      <p:cViewPr varScale="1">
        <p:scale>
          <a:sx n="73" d="100"/>
          <a:sy n="73" d="100"/>
        </p:scale>
        <p:origin x="-157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268" y="-102"/>
      </p:cViewPr>
      <p:guideLst>
        <p:guide orient="horz" pos="3156"/>
        <p:guide pos="217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BA8410FA-6994-4797-BC87-C84953E2D4A9}" type="datetimeFigureOut">
              <a:rPr lang="ru-RU" smtClean="0"/>
              <a:pPr/>
              <a:t>23.03.2018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946CD85-3F42-488C-893A-363CFED11DA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172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6CD85-3F42-488C-893A-363CFED11DA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0B51F-00EF-42B4-82DE-3AB1EB478D57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32772-B5C4-4BD0-B121-8166F31D28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B5B2D-98C3-42DD-817E-B4B4687934CB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D214F-2182-4929-8527-8F7F089614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C97B0-AA88-455B-9869-558A0D9B0409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3182E-B7BC-43C5-A834-6FAB8012090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3C805-8E27-4AC1-B7C9-E372C4756054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7C0F-5819-4E98-AE6E-204D6E1BC3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AF346-DD9B-4D55-A7F6-3C7BB5CE6B25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B9732-C287-48A4-9CBC-D281AA7BDC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1ACD1-3F2D-4A3B-B194-030D676834CA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44D9-1352-40EB-B20F-129FFDEF994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55A7D-86AF-47FB-AA90-8364BE85E8FF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B7E3-40BC-4AA4-8A78-49C4E660F4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A8828-9FC2-4A50-97F0-27610F9DDDD4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9F95D-BC18-4C4D-B546-65A1845554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0098A-C19B-4643-BD1B-475B5D08DE47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52E61-7C57-46B8-B2F5-146A181F75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ACD1-E219-42B5-BBD5-EEE68B75A964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02AC-E314-4B42-A83F-B56CE89F15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54415-6F37-446C-B0AF-AD1068C3BBEE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152B-E88F-4D61-9660-5DAB29DA02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88000" sy="95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B653DE-5EC3-4061-8EEF-536655FDF528}" type="datetimeFigureOut">
              <a:rPr lang="ru-RU" smtClean="0"/>
              <a:pPr>
                <a:defRPr/>
              </a:pPr>
              <a:t>23.03.2018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DDD4DB-B172-48AC-8EDC-E73147C7115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850106"/>
          </a:xfrm>
        </p:spPr>
        <p:txBody>
          <a:bodyPr/>
          <a:lstStyle/>
          <a:p>
            <a:r>
              <a:rPr lang="ru-RU" sz="5400" b="1" dirty="0" smtClean="0">
                <a:solidFill>
                  <a:srgbClr val="C00000"/>
                </a:solidFill>
                <a:latin typeface="Monotype Corsiva" pitchFamily="66" charset="0"/>
              </a:rPr>
              <a:t>    ПОРТФОЛИО</a:t>
            </a:r>
            <a:endParaRPr lang="ru-RU" sz="54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500034" y="4357694"/>
            <a:ext cx="8643966" cy="2214578"/>
          </a:xfrm>
        </p:spPr>
        <p:txBody>
          <a:bodyPr/>
          <a:lstStyle/>
          <a:p>
            <a:pPr algn="ctr">
              <a:buNone/>
            </a:pPr>
            <a:endParaRPr lang="ru-RU" sz="3200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Воспитателя </a:t>
            </a:r>
          </a:p>
          <a:p>
            <a:pPr algn="ctr">
              <a:buNone/>
            </a:pPr>
            <a:r>
              <a:rPr lang="ru-RU" sz="2400" b="1" dirty="0" smtClean="0">
                <a:latin typeface="Georgia" pitchFamily="18" charset="0"/>
              </a:rPr>
              <a:t>Муниципального казенного дошкольного образовательного учреждения </a:t>
            </a:r>
          </a:p>
          <a:p>
            <a:pPr algn="ctr">
              <a:buNone/>
            </a:pPr>
            <a:r>
              <a:rPr lang="ru-RU" sz="2400" b="1" dirty="0" smtClean="0">
                <a:latin typeface="Georgia" pitchFamily="18" charset="0"/>
              </a:rPr>
              <a:t> «</a:t>
            </a:r>
            <a:r>
              <a:rPr lang="ru-RU" sz="2400" b="1" dirty="0" err="1" smtClean="0">
                <a:latin typeface="Georgia" pitchFamily="18" charset="0"/>
              </a:rPr>
              <a:t>Косякинский</a:t>
            </a:r>
            <a:r>
              <a:rPr lang="ru-RU" sz="2400" b="1" dirty="0" smtClean="0">
                <a:latin typeface="Georgia" pitchFamily="18" charset="0"/>
              </a:rPr>
              <a:t> детский сад»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89" t="6270" r="13889" b="38715"/>
          <a:stretch/>
        </p:blipFill>
        <p:spPr>
          <a:xfrm>
            <a:off x="3200831" y="860021"/>
            <a:ext cx="3242371" cy="396044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РЕЗУЛЬТАТЫ   ПЕДАГОГИЧЕСКОЙ ДЕЯТЕЛЬНОСТИ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1"/>
            <a:ext cx="8543956" cy="3143272"/>
          </a:xfrm>
        </p:spPr>
        <p:txBody>
          <a:bodyPr/>
          <a:lstStyle/>
          <a:p>
            <a:r>
              <a:rPr lang="ru-RU" sz="3400" dirty="0" smtClean="0">
                <a:latin typeface="Georgia" pitchFamily="18" charset="0"/>
              </a:rPr>
              <a:t>Участие детей в конкурсах</a:t>
            </a:r>
          </a:p>
          <a:p>
            <a:r>
              <a:rPr lang="ru-RU" sz="3400" dirty="0" smtClean="0">
                <a:latin typeface="Georgia" pitchFamily="18" charset="0"/>
              </a:rPr>
              <a:t>Освоение образовательной программы</a:t>
            </a:r>
          </a:p>
          <a:p>
            <a:r>
              <a:rPr lang="ru-RU" sz="3400" dirty="0" smtClean="0">
                <a:latin typeface="Georgia" pitchFamily="18" charset="0"/>
              </a:rPr>
              <a:t>Диагностика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F:\121331212\все при все ☻♥\дет фото\SAM_178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638"/>
            <a:ext cx="3589787" cy="3352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60" y="3501008"/>
            <a:ext cx="4366228" cy="2496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280" y="116632"/>
            <a:ext cx="4680520" cy="3352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1" y="3789040"/>
            <a:ext cx="3744416" cy="29301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8949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99999\Desktop\2018\IMG-20180307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4786346" cy="3786190"/>
          </a:xfrm>
          <a:prstGeom prst="rect">
            <a:avLst/>
          </a:prstGeom>
          <a:noFill/>
        </p:spPr>
      </p:pic>
      <p:pic>
        <p:nvPicPr>
          <p:cNvPr id="2051" name="Picture 3" descr="C:\Users\99999\Desktop\2018\IMG-20180307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500438"/>
            <a:ext cx="3214678" cy="3357562"/>
          </a:xfrm>
          <a:prstGeom prst="rect">
            <a:avLst/>
          </a:prstGeom>
          <a:noFill/>
        </p:spPr>
      </p:pic>
      <p:pic>
        <p:nvPicPr>
          <p:cNvPr id="1026" name="Picture 2" descr="C:\Users\99999\Desktop\2018\IMG-20180307-WA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0"/>
            <a:ext cx="3970465" cy="357187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149314" y="6291262"/>
            <a:ext cx="7994686" cy="566738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i="1" u="sng" dirty="0" smtClean="0"/>
              <a:t>Любимый поэт Дагестана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480" y="4929198"/>
            <a:ext cx="5564208" cy="124300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 bwMode="auto">
          <a:xfrm>
            <a:off x="1428728" y="285728"/>
            <a:ext cx="621510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AB0043"/>
                </a:solidFill>
                <a:latin typeface="Georgia" pitchFamily="18" charset="0"/>
              </a:rPr>
              <a:t>РАБОТА С РОДИТЕЛЯМИ</a:t>
            </a:r>
            <a:endParaRPr lang="ru-RU" b="1" dirty="0">
              <a:solidFill>
                <a:srgbClr val="AB004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11" y="1397000"/>
          <a:ext cx="7572428" cy="7858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270187"/>
                <a:gridCol w="1860721"/>
                <a:gridCol w="2511294"/>
                <a:gridCol w="1930226"/>
              </a:tblGrid>
              <a:tr h="7858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Учебный год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Эффективные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формы работы с родителями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Совместные </a:t>
                      </a:r>
                      <a:r>
                        <a:rPr lang="ru-RU" sz="1100" dirty="0">
                          <a:effectLst/>
                        </a:rPr>
                        <a:t>мероприятия с объектами социального окружения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Различные </a:t>
                      </a:r>
                      <a:endParaRPr lang="ru-RU" sz="11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средства  информирования родителей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1921722"/>
              </p:ext>
            </p:extLst>
          </p:nvPr>
        </p:nvGraphicFramePr>
        <p:xfrm>
          <a:off x="642910" y="2285992"/>
          <a:ext cx="7643866" cy="2857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82170"/>
                <a:gridCol w="1918948"/>
                <a:gridCol w="2538603"/>
                <a:gridCol w="1904145"/>
              </a:tblGrid>
              <a:tr h="2857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Georgia" pitchFamily="18" charset="0"/>
                        </a:rPr>
                        <a:t>2015-2016</a:t>
                      </a:r>
                      <a:r>
                        <a:rPr lang="ru-RU" sz="1100" baseline="0" dirty="0" smtClean="0">
                          <a:effectLst/>
                          <a:latin typeface="Georgia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Georgia" pitchFamily="18" charset="0"/>
                        </a:rPr>
                        <a:t>уч.г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100" b="1" kern="1200" dirty="0" smtClean="0">
                        <a:solidFill>
                          <a:schemeClr val="lt1"/>
                        </a:solidFill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семинары-практикумы, мастер-классы.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100" b="1" kern="1200" dirty="0" smtClean="0">
                        <a:solidFill>
                          <a:schemeClr val="lt1"/>
                        </a:solidFill>
                        <a:effectLst/>
                        <a:latin typeface="Georgia" pitchFamily="18" charset="0"/>
                        <a:ea typeface="+mn-ea"/>
                        <a:cs typeface="+mn-cs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Переписка по электронной почте.</a:t>
                      </a:r>
                      <a:endParaRPr lang="ru-RU" sz="1100" dirty="0" smtClean="0">
                        <a:effectLst/>
                        <a:latin typeface="Georgia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Georgia" pitchFamily="18" charset="0"/>
                        </a:rPr>
                        <a:t>Конкурс </a:t>
                      </a:r>
                      <a:r>
                        <a:rPr lang="ru-RU" sz="1100" dirty="0">
                          <a:effectLst/>
                          <a:latin typeface="Georgia" pitchFamily="18" charset="0"/>
                        </a:rPr>
                        <a:t>осенних букетов (принимают участие все родители и дети группы).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Georgia" pitchFamily="18" charset="0"/>
                        </a:rPr>
                        <a:t>-- Совместное занятие (дети – родители).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Georgia" pitchFamily="18" charset="0"/>
                        </a:rPr>
                        <a:t>- «Мама, папа, я - спортивная семья».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Georgia" pitchFamily="18" charset="0"/>
                        </a:rPr>
                        <a:t>-</a:t>
                      </a:r>
                      <a:r>
                        <a:rPr lang="ru-RU" sz="1100" dirty="0">
                          <a:effectLst/>
                          <a:latin typeface="Georgia" pitchFamily="18" charset="0"/>
                        </a:rPr>
                        <a:t>Информирование родителей через родительские уголки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Georgia" pitchFamily="18" charset="0"/>
                        </a:rPr>
                        <a:t>-родительские собрания</a:t>
                      </a:r>
                      <a:endParaRPr lang="ru-RU" sz="11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Участие в методической работе дошкольного учреждения.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 smtClean="0">
                <a:latin typeface="Georgia" pitchFamily="18" charset="0"/>
              </a:rPr>
              <a:t>Выступление на педагогических советах.</a:t>
            </a:r>
          </a:p>
          <a:p>
            <a:r>
              <a:rPr lang="ru-RU" sz="4000" dirty="0" smtClean="0">
                <a:latin typeface="Georgia" pitchFamily="18" charset="0"/>
              </a:rPr>
              <a:t>Участие с детьми в районных  конкурсах</a:t>
            </a:r>
            <a:endParaRPr lang="ru-RU" sz="4000" dirty="0"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Участие в проектной деятельности дошкольного учреждения.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95009876"/>
              </p:ext>
            </p:extLst>
          </p:nvPr>
        </p:nvGraphicFramePr>
        <p:xfrm>
          <a:off x="395536" y="1772816"/>
          <a:ext cx="8136904" cy="4733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2918114"/>
                <a:gridCol w="2698510"/>
              </a:tblGrid>
              <a:tr h="521578">
                <a:tc>
                  <a:txBody>
                    <a:bodyPr/>
                    <a:lstStyle/>
                    <a:p>
                      <a:r>
                        <a:rPr lang="ru-RU" dirty="0" smtClean="0"/>
                        <a:t>ДАТА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УЧАСТНИКИ ПРОЕКТА</a:t>
                      </a:r>
                      <a:endParaRPr lang="ru-RU" dirty="0"/>
                    </a:p>
                  </a:txBody>
                  <a:tcPr/>
                </a:tc>
              </a:tr>
              <a:tr h="1286082">
                <a:tc>
                  <a:txBody>
                    <a:bodyPr/>
                    <a:lstStyle/>
                    <a:p>
                      <a:r>
                        <a:rPr lang="ru-RU" dirty="0" smtClean="0"/>
                        <a:t>2015-2016Г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ВЕСНА – КРАСАВИЦА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</a:t>
                      </a:r>
                    </a:p>
                    <a:p>
                      <a:r>
                        <a:rPr lang="ru-RU" dirty="0" smtClean="0"/>
                        <a:t>ВОСПИТАТЕЛЬ</a:t>
                      </a:r>
                    </a:p>
                    <a:p>
                      <a:r>
                        <a:rPr lang="ru-RU" dirty="0" smtClean="0"/>
                        <a:t>РОДИТЕЛИ</a:t>
                      </a:r>
                      <a:endParaRPr lang="ru-RU" dirty="0"/>
                    </a:p>
                  </a:txBody>
                  <a:tcPr/>
                </a:tc>
              </a:tr>
              <a:tr h="1376585">
                <a:tc>
                  <a:txBody>
                    <a:bodyPr/>
                    <a:lstStyle/>
                    <a:p>
                      <a:r>
                        <a:rPr lang="ru-RU" dirty="0" smtClean="0"/>
                        <a:t>2014-2015Г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МОЯ МАЛАЯ РОДИНА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</a:t>
                      </a:r>
                    </a:p>
                    <a:p>
                      <a:r>
                        <a:rPr lang="ru-RU" dirty="0" smtClean="0"/>
                        <a:t>ВОСПИТАТЕЛЬ</a:t>
                      </a:r>
                    </a:p>
                    <a:p>
                      <a:r>
                        <a:rPr lang="ru-RU" dirty="0" smtClean="0"/>
                        <a:t>РОДИТЕЛИ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344146">
                <a:tc>
                  <a:txBody>
                    <a:bodyPr/>
                    <a:lstStyle/>
                    <a:p>
                      <a:r>
                        <a:rPr lang="ru-RU" dirty="0" smtClean="0"/>
                        <a:t>2017-2018Г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Профилактика</a:t>
                      </a:r>
                      <a:r>
                        <a:rPr lang="ru-RU" baseline="0" dirty="0" smtClean="0"/>
                        <a:t>  ДТП  и  безопасность  на дорогах с участием детей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</a:t>
                      </a:r>
                    </a:p>
                    <a:p>
                      <a:r>
                        <a:rPr lang="ru-RU" dirty="0" smtClean="0"/>
                        <a:t>Воспитатель</a:t>
                      </a:r>
                    </a:p>
                    <a:p>
                      <a:r>
                        <a:rPr lang="ru-RU" dirty="0" smtClean="0"/>
                        <a:t>Дети  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29423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800" b="1" dirty="0" smtClean="0">
                <a:solidFill>
                  <a:srgbClr val="C00000"/>
                </a:solidFill>
                <a:latin typeface="Georgia" pitchFamily="18" charset="0"/>
              </a:rPr>
              <a:t>                        ГРАМОТЫ 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5295914"/>
              </p:ext>
            </p:extLst>
          </p:nvPr>
        </p:nvGraphicFramePr>
        <p:xfrm>
          <a:off x="928662" y="2000240"/>
          <a:ext cx="7429552" cy="3056089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892432"/>
                <a:gridCol w="5537120"/>
              </a:tblGrid>
              <a:tr h="337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Учебный 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награды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39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2013-2014 </a:t>
                      </a:r>
                      <a:r>
                        <a:rPr lang="ru-RU" sz="1400" dirty="0">
                          <a:effectLst/>
                        </a:rPr>
                        <a:t>уч.г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Грамота</a:t>
                      </a:r>
                      <a:r>
                        <a:rPr lang="ru-RU" sz="1200" baseline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 за 3 место в конкурсе  «Воспитатель года» в муниципальном этапе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2015-2016уч.г.</a:t>
                      </a: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За добросовестный труд, и профессионализм и</a:t>
                      </a:r>
                      <a:r>
                        <a:rPr lang="ru-RU" sz="1200" baseline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 творческий подход в деле воспитания подрастающего поколения. «Информационный методический центр»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(см. приложение).</a:t>
                      </a:r>
                      <a:endParaRPr lang="ru-RU" sz="1100" dirty="0" smtClean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278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2016-2017</a:t>
                      </a:r>
                      <a:endParaRPr lang="ru-RU" sz="1400" b="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Грамота   за  3место</a:t>
                      </a:r>
                      <a:r>
                        <a:rPr lang="ru-RU" sz="1200" baseline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  «Воспитатель   года» в муниципальном этапе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sz="4800" b="1" dirty="0" smtClean="0">
                <a:solidFill>
                  <a:srgbClr val="C00000"/>
                </a:solidFill>
                <a:latin typeface="Georgia" pitchFamily="18" charset="0"/>
              </a:rPr>
              <a:t>Благодарственное письмо</a:t>
            </a:r>
            <a:endParaRPr lang="ru-RU" sz="48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7234732"/>
              </p:ext>
            </p:extLst>
          </p:nvPr>
        </p:nvGraphicFramePr>
        <p:xfrm>
          <a:off x="571472" y="1785926"/>
          <a:ext cx="6143668" cy="4307371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535456"/>
                <a:gridCol w="4608212"/>
              </a:tblGrid>
              <a:tr h="84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Учебный год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награды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3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2014-2015 </a:t>
                      </a:r>
                      <a:r>
                        <a:rPr lang="ru-RU" sz="1600" dirty="0">
                          <a:effectLst/>
                        </a:rPr>
                        <a:t>уч.г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Благодарственное письмо от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</a:rPr>
                        <a:t>Косякинской</a:t>
                      </a:r>
                      <a:r>
                        <a:rPr lang="ru-RU" sz="1600" baseline="0" dirty="0" smtClean="0">
                          <a:effectLst/>
                        </a:rPr>
                        <a:t> СОШ</a:t>
                      </a:r>
                      <a:r>
                        <a:rPr lang="ru-RU" sz="1600" dirty="0" smtClean="0">
                          <a:effectLst/>
                        </a:rPr>
                        <a:t> за добросовестный труд, высокий профессионализм.(см. приложение)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3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2014-215 </a:t>
                      </a:r>
                      <a:r>
                        <a:rPr lang="ru-RU" sz="1600" dirty="0" err="1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уч.г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Благодарность</a:t>
                      </a:r>
                      <a:r>
                        <a:rPr lang="ru-RU" sz="1600" baseline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 от родителей за проведенное мероприятие в детском саду.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07234732"/>
              </p:ext>
            </p:extLst>
          </p:nvPr>
        </p:nvGraphicFramePr>
        <p:xfrm>
          <a:off x="539552" y="1772816"/>
          <a:ext cx="6143668" cy="4307371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1535456"/>
                <a:gridCol w="4608212"/>
              </a:tblGrid>
              <a:tr h="8469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Учебный год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награды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3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2014-2015 </a:t>
                      </a:r>
                      <a:r>
                        <a:rPr lang="ru-RU" sz="1600" dirty="0">
                          <a:effectLst/>
                        </a:rPr>
                        <a:t>уч.г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Благодарственное письмо от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baseline="0" dirty="0" err="1" smtClean="0">
                          <a:effectLst/>
                        </a:rPr>
                        <a:t>Косякинской</a:t>
                      </a:r>
                      <a:r>
                        <a:rPr lang="ru-RU" sz="1600" baseline="0" dirty="0" smtClean="0">
                          <a:effectLst/>
                        </a:rPr>
                        <a:t> СОШ</a:t>
                      </a:r>
                      <a:r>
                        <a:rPr lang="ru-RU" sz="1600" dirty="0" smtClean="0">
                          <a:effectLst/>
                        </a:rPr>
                        <a:t> за добросовестный труд, высокий профессионализм.(см. приложение)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3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2014-215 </a:t>
                      </a:r>
                      <a:r>
                        <a:rPr lang="ru-RU" sz="1600" dirty="0" err="1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уч.г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Благодарность</a:t>
                      </a:r>
                      <a:r>
                        <a:rPr lang="ru-RU" sz="1600" baseline="0" dirty="0" smtClean="0">
                          <a:effectLst/>
                          <a:latin typeface="Georgia" pitchFamily="18" charset="0"/>
                          <a:ea typeface="Times New Roman"/>
                          <a:cs typeface="Times New Roman"/>
                        </a:rPr>
                        <a:t> от родителей за проведенное мероприятие в детском саду.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6000"/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9368"/>
            <a:ext cx="3168352" cy="545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169368"/>
            <a:ext cx="442753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БЛАГОДАРНОСТЬ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74638"/>
            <a:ext cx="7858180" cy="5226064"/>
          </a:xfrm>
        </p:spPr>
        <p:txBody>
          <a:bodyPr/>
          <a:lstStyle/>
          <a:p>
            <a:pPr algn="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Не ошибается лишь тот, кто ничего не делает. Не бойтесь ошибаться - бойтесь повторять ошибки.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Теодор Рузвельт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857916"/>
          </a:xfrm>
        </p:spPr>
        <p:txBody>
          <a:bodyPr/>
          <a:lstStyle/>
          <a:p>
            <a:r>
              <a:rPr lang="ru-RU" sz="2200" b="1" dirty="0" smtClean="0">
                <a:latin typeface="Georgia" pitchFamily="18" charset="0"/>
              </a:rPr>
              <a:t/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Мир детства сладостен и тонок,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Как флейты плавающей звук.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Пока смеется мне ребенок,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Я знаю, что не зря живу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Твердят друзья: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“Есть нивы тише”,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Но ни за что не отступлю.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Я этих милых ребятишек,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Как собственных детей люблю…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И каждый день,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Как на премьеру.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Вхожу в притихший детский сад: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Иду сюда не для карьеры –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Здесь каждый мне ребенок рад.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Быть в гуще детских восприятий…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И так на протяженье лет –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Судьба моя – я воспитатель!</a:t>
            </a:r>
            <a:br>
              <a:rPr lang="ru-RU" sz="2200" b="1" dirty="0" smtClean="0">
                <a:latin typeface="Georgia" pitchFamily="18" charset="0"/>
              </a:rPr>
            </a:br>
            <a:r>
              <a:rPr lang="ru-RU" sz="2200" b="1" dirty="0" smtClean="0">
                <a:latin typeface="Georgia" pitchFamily="18" charset="0"/>
              </a:rPr>
              <a:t> Нет лучшей доли на земле.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71546"/>
            <a:ext cx="4614898" cy="530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Мои достижения                                  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41044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82453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236159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7920880" cy="502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ДИПЛОМЫ ЗА СЕМЕЙНОЕ УЧАСТИЕ В КОНКУРСЕ «ПАПА, МАМА, Я – СПОРТИВНАЯ СЕМЬЯ»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Я – педагог! И это звучит гордо!</a:t>
            </a:r>
            <a:b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Свою профессию я искренне люблю  </a:t>
            </a:r>
            <a:b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В общении с детьми я каждый миг ценю</a:t>
            </a:r>
            <a:br>
              <a:rPr lang="ru-RU" sz="1800" cap="none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1" y="332656"/>
            <a:ext cx="5486213" cy="39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60409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9106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i="1" dirty="0" err="1" smtClean="0">
                <a:solidFill>
                  <a:srgbClr val="FFFF00"/>
                </a:solidFill>
              </a:rPr>
              <a:t>Фотогалерея</a:t>
            </a:r>
            <a:r>
              <a:rPr lang="ru-RU" sz="8000" b="1" i="1" dirty="0" smtClean="0">
                <a:solidFill>
                  <a:srgbClr val="FFFF00"/>
                </a:solidFill>
              </a:rPr>
              <a:t> </a:t>
            </a:r>
            <a:endParaRPr lang="ru-RU" sz="8000" b="1" i="1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64305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25844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99999\Desktop\2018\IMG-20180307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6429420" cy="485778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\IMG-20180315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492" y="332656"/>
            <a:ext cx="7937843" cy="561662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\IMG-20180317-WA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5472608" cy="597666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643050"/>
            <a:ext cx="8358246" cy="4525963"/>
          </a:xfrm>
        </p:spPr>
        <p:txBody>
          <a:bodyPr/>
          <a:lstStyle/>
          <a:p>
            <a:r>
              <a:rPr lang="ru-RU" sz="2000" dirty="0" smtClean="0">
                <a:latin typeface="Georgia" pitchFamily="18" charset="0"/>
              </a:rPr>
              <a:t>Ф.И.О – </a:t>
            </a:r>
            <a:r>
              <a:rPr lang="ru-RU" sz="2000" dirty="0" err="1" smtClean="0">
                <a:latin typeface="Georgia" pitchFamily="18" charset="0"/>
              </a:rPr>
              <a:t>Раджабова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Кизтаман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Гасановна</a:t>
            </a:r>
            <a:endParaRPr lang="ru-RU" sz="2000" dirty="0" smtClean="0">
              <a:latin typeface="Georgia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66950" algn="l"/>
              </a:tabLst>
            </a:pPr>
            <a:r>
              <a:rPr lang="ru-RU" sz="2000" b="1" dirty="0">
                <a:latin typeface="Times New Roman"/>
                <a:ea typeface="Times New Roman"/>
              </a:rPr>
              <a:t>Дата рождения</a:t>
            </a:r>
            <a:r>
              <a:rPr lang="ru-RU" sz="2000" dirty="0">
                <a:latin typeface="Times New Roman"/>
                <a:ea typeface="Times New Roman"/>
              </a:rPr>
              <a:t>         10    02   1982 г.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09800" algn="l"/>
              </a:tabLst>
            </a:pPr>
            <a:r>
              <a:rPr lang="ru-RU" sz="2000" b="1" dirty="0">
                <a:latin typeface="Times New Roman"/>
                <a:ea typeface="Times New Roman"/>
              </a:rPr>
              <a:t>Место рождения</a:t>
            </a:r>
            <a:r>
              <a:rPr lang="ru-RU" sz="2000" dirty="0">
                <a:latin typeface="Times New Roman"/>
                <a:ea typeface="Times New Roman"/>
              </a:rPr>
              <a:t>      </a:t>
            </a:r>
            <a:r>
              <a:rPr lang="ru-RU" sz="2000" dirty="0" err="1">
                <a:latin typeface="Times New Roman"/>
                <a:ea typeface="Times New Roman"/>
              </a:rPr>
              <a:t>с.Ицари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Дахадаевского</a:t>
            </a:r>
            <a:r>
              <a:rPr lang="ru-RU" sz="2000" dirty="0">
                <a:latin typeface="Times New Roman"/>
                <a:ea typeface="Times New Roman"/>
              </a:rPr>
              <a:t> р-на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181225" algn="l"/>
              </a:tabLst>
            </a:pPr>
            <a:r>
              <a:rPr lang="ru-RU" sz="2000" b="1" dirty="0">
                <a:latin typeface="Times New Roman"/>
                <a:ea typeface="Times New Roman"/>
              </a:rPr>
              <a:t>Национальность</a:t>
            </a:r>
            <a:r>
              <a:rPr lang="ru-RU" sz="2000" dirty="0">
                <a:latin typeface="Times New Roman"/>
                <a:ea typeface="Times New Roman"/>
              </a:rPr>
              <a:t>	</a:t>
            </a:r>
            <a:r>
              <a:rPr lang="ru-RU" sz="2000" dirty="0" err="1">
                <a:latin typeface="Times New Roman"/>
                <a:ea typeface="Times New Roman"/>
              </a:rPr>
              <a:t>Даргинка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200275" algn="l"/>
              </a:tabLst>
            </a:pPr>
            <a:r>
              <a:rPr lang="ru-RU" sz="2000" b="1" dirty="0">
                <a:latin typeface="Times New Roman"/>
                <a:ea typeface="Times New Roman"/>
              </a:rPr>
              <a:t>Гражданство</a:t>
            </a:r>
            <a:r>
              <a:rPr lang="ru-RU" sz="2000" dirty="0">
                <a:latin typeface="Times New Roman"/>
                <a:ea typeface="Times New Roman"/>
              </a:rPr>
              <a:t>	Россия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Адрес регистрации</a:t>
            </a:r>
            <a:r>
              <a:rPr lang="ru-RU" sz="2000" dirty="0">
                <a:latin typeface="Times New Roman"/>
                <a:ea typeface="Times New Roman"/>
              </a:rPr>
              <a:t>  с. </a:t>
            </a:r>
            <a:r>
              <a:rPr lang="ru-RU" sz="2000" dirty="0" err="1">
                <a:latin typeface="Times New Roman"/>
                <a:ea typeface="Times New Roman"/>
              </a:rPr>
              <a:t>Косякино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Кизлярский</a:t>
            </a:r>
            <a:r>
              <a:rPr lang="ru-RU" sz="2000" dirty="0">
                <a:latin typeface="Times New Roman"/>
                <a:ea typeface="Times New Roman"/>
              </a:rPr>
              <a:t> район РД.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Адрес фактического места проживания  </a:t>
            </a:r>
            <a:endParaRPr lang="ru-RU" sz="2000" dirty="0">
              <a:latin typeface="Times New Roman"/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с. </a:t>
            </a:r>
            <a:r>
              <a:rPr lang="ru-RU" sz="2000" dirty="0" err="1">
                <a:latin typeface="Times New Roman"/>
                <a:ea typeface="Times New Roman"/>
              </a:rPr>
              <a:t>Косякино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Кизлярский</a:t>
            </a:r>
            <a:r>
              <a:rPr lang="ru-RU" sz="2000" dirty="0">
                <a:latin typeface="Times New Roman"/>
                <a:ea typeface="Times New Roman"/>
              </a:rPr>
              <a:t> район РД.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Телефон</a:t>
            </a:r>
            <a:r>
              <a:rPr lang="ru-RU" sz="2000" dirty="0">
                <a:latin typeface="Times New Roman"/>
                <a:ea typeface="Times New Roman"/>
              </a:rPr>
              <a:t> (дом., сотовый)  </a:t>
            </a:r>
            <a:r>
              <a:rPr lang="ru-RU" sz="2000" dirty="0" smtClean="0">
                <a:latin typeface="Times New Roman"/>
                <a:ea typeface="Times New Roman"/>
              </a:rPr>
              <a:t>89654863973</a:t>
            </a:r>
            <a:endParaRPr lang="ru-RU" sz="2000" dirty="0">
              <a:latin typeface="Times New Roman"/>
              <a:ea typeface="Times New Roman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1200" dirty="0">
                <a:latin typeface="Times New Roman"/>
                <a:ea typeface="Times New Roman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\2018\IMG-20151229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590" y="764703"/>
            <a:ext cx="6977722" cy="546508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2018\2018\IMG-20180307-WA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80728"/>
            <a:ext cx="7470620" cy="52463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="" xmlns:p14="http://schemas.microsoft.com/office/powerpoint/2010/main" val="520892786"/>
              </p:ext>
            </p:extLst>
          </p:nvPr>
        </p:nvGraphicFramePr>
        <p:xfrm>
          <a:off x="395536" y="2060848"/>
          <a:ext cx="7814642" cy="41230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07321"/>
                <a:gridCol w="3907321"/>
              </a:tblGrid>
              <a:tr h="449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Образование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Средне-специальное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21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Учебное заведение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Кизлярский индустриально педагогический техникум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49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Год окончания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2001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21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Диплом (серия, номер)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СБ2702864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49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Специальность по диплому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Начальные классы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49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Категория (номер приказа)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r>
                        <a:rPr lang="ru-RU" sz="2000" dirty="0" smtClean="0">
                          <a:effectLst/>
                        </a:rPr>
                        <a:t>1 КАТЕГОРИЯ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21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Курсы повышения квалификации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2016г</a:t>
                      </a:r>
                      <a:r>
                        <a:rPr lang="ru-RU" sz="2000" dirty="0">
                          <a:effectLst/>
                        </a:rPr>
                        <a:t>.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217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Общий стаж работы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  <a:tr h="4496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>
                          <a:effectLst/>
                        </a:rPr>
                        <a:t>Педагогический стаж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679700" algn="l"/>
                        </a:tabLs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988" marR="46988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AB0043"/>
                </a:solidFill>
                <a:latin typeface="Georgia" pitchFamily="18" charset="0"/>
              </a:rPr>
              <a:t>Тема по      самообразованию</a:t>
            </a:r>
            <a:endParaRPr lang="ru-RU" b="1" dirty="0">
              <a:solidFill>
                <a:srgbClr val="AB0043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r>
              <a:rPr lang="ru-RU" sz="4400" i="1" dirty="0" smtClean="0">
                <a:latin typeface="Georgia" pitchFamily="18" charset="0"/>
              </a:rPr>
              <a:t>Формирование </a:t>
            </a:r>
            <a:r>
              <a:rPr lang="ru-RU" sz="4400" i="1" dirty="0" err="1" smtClean="0">
                <a:latin typeface="Georgia" pitchFamily="18" charset="0"/>
              </a:rPr>
              <a:t>нравственно-эстетитических</a:t>
            </a:r>
            <a:r>
              <a:rPr lang="ru-RU" sz="4400" i="1" dirty="0" smtClean="0">
                <a:latin typeface="Georgia" pitchFamily="18" charset="0"/>
              </a:rPr>
              <a:t>  качеств дошкольника через культуру и традиции дагестанского народа.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cap="all" dirty="0" smtClean="0">
                <a:solidFill>
                  <a:srgbClr val="C00000"/>
                </a:solidFill>
                <a:latin typeface="Georgia" pitchFamily="18" charset="0"/>
              </a:rPr>
              <a:t>Прохождение курсов повышения квалификации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3110873"/>
              </p:ext>
            </p:extLst>
          </p:nvPr>
        </p:nvGraphicFramePr>
        <p:xfrm>
          <a:off x="642909" y="2000240"/>
          <a:ext cx="6286546" cy="260131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59231"/>
                <a:gridCol w="2084352"/>
                <a:gridCol w="1216705"/>
                <a:gridCol w="1216705"/>
                <a:gridCol w="1409553"/>
              </a:tblGrid>
              <a:tr h="7788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курсов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Сроки 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часов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документа,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его номер</a:t>
                      </a:r>
                      <a:endParaRPr lang="ru-RU" sz="12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24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kern="1200" dirty="0" smtClean="0"/>
                        <a:t> ОРГАНИЗАЦИЯ</a:t>
                      </a:r>
                      <a:r>
                        <a:rPr kumimoji="0" lang="ru-RU" sz="1600" kern="1200" baseline="0" dirty="0" smtClean="0"/>
                        <a:t> ОБРАЗОВАТЕЛЬНОГО ПРОЦЕССА В КОНТЕКСТЕ ФГОС ДОШКОЛЬНОГО ОБРАЗОВАНИЯ</a:t>
                      </a:r>
                      <a:endParaRPr lang="ru-RU" sz="16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25.04.2016-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14.05.2016г.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108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Удостоверение </a:t>
                      </a:r>
                      <a:r>
                        <a:rPr lang="ru-RU" sz="1600" dirty="0" smtClean="0">
                          <a:effectLst/>
                        </a:rPr>
                        <a:t>№2553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b="1" dirty="0" smtClean="0">
                <a:solidFill>
                  <a:srgbClr val="AB0043"/>
                </a:solidFill>
                <a:latin typeface="Georgia" pitchFamily="18" charset="0"/>
              </a:rPr>
              <a:t>В своей профессиональной деятельности руководствуюсь следующими принципами: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Georgia" pitchFamily="18" charset="0"/>
              </a:rPr>
              <a:t>- уважай в ребенке личность;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Georgia" pitchFamily="18" charset="0"/>
              </a:rPr>
              <a:t>- развивай и совершенствуй свое мастерство;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Georgia" pitchFamily="18" charset="0"/>
              </a:rPr>
              <a:t>- заинтересуй ребенка так, чтобы он вновь и вновь ждал встречи с тобой.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latin typeface="Georgia" pitchFamily="18" charset="0"/>
              </a:rPr>
              <a:t>Учить и учиться – вот девиз, с которым стараюсь идти по жизни. Учить слушать и слышать, смотреть и видеть, думать и высказывать, а главное – чувствовать. Учиться у детей открытости, светлому взгляду на жизнь.</a:t>
            </a:r>
          </a:p>
          <a:p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804615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74638"/>
            <a:ext cx="7858180" cy="5226064"/>
          </a:xfrm>
        </p:spPr>
        <p:txBody>
          <a:bodyPr/>
          <a:lstStyle/>
          <a:p>
            <a:pPr algn="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копилка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030005343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5685038-218E-4BF6-813F-C288E5D9DA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993</TotalTime>
  <Words>498</Words>
  <Application>Microsoft Office PowerPoint</Application>
  <PresentationFormat>Экран (4:3)</PresentationFormat>
  <Paragraphs>131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TS030005343</vt:lpstr>
      <vt:lpstr>    ПОРТФОЛИО</vt:lpstr>
      <vt:lpstr>    Не ошибается лишь тот, кто ничего не делает. Не бойтесь ошибаться - бойтесь повторять ошибки.                              Теодор Рузвельт </vt:lpstr>
      <vt:lpstr>ОБЩИЕ СВЕДЕНИЯ</vt:lpstr>
      <vt:lpstr>ОБРАЗОВАНИЕ</vt:lpstr>
      <vt:lpstr>Тема по      самообразованию</vt:lpstr>
      <vt:lpstr>Прохождение курсов повышения квалификации</vt:lpstr>
      <vt:lpstr> В своей профессиональной деятельности руководствуюсь следующими принципами: </vt:lpstr>
      <vt:lpstr>Слайд 8</vt:lpstr>
      <vt:lpstr>Методическая копилка      </vt:lpstr>
      <vt:lpstr>РЕЗУЛЬТАТЫ   ПЕДАГОГИЧЕСКОЙ ДЕЯТЕЛЬНОСТИ</vt:lpstr>
      <vt:lpstr>Слайд 11</vt:lpstr>
      <vt:lpstr>Слайд 12</vt:lpstr>
      <vt:lpstr> Любимый поэт Дагестана.</vt:lpstr>
      <vt:lpstr>РАБОТА С РОДИТЕЛЯМИ</vt:lpstr>
      <vt:lpstr>Участие в методической работе дошкольного учреждения.</vt:lpstr>
      <vt:lpstr>Участие в проектной деятельности дошкольного учреждения.</vt:lpstr>
      <vt:lpstr>                        ГРАМОТЫ </vt:lpstr>
      <vt:lpstr>Благодарственное письмо</vt:lpstr>
      <vt:lpstr>БЛАГОДАРНОСТЬ</vt:lpstr>
      <vt:lpstr> Мир детства сладостен и тонок,  Как флейты плавающей звук.  Пока смеется мне ребенок,  Я знаю, что не зря живу  Твердят друзья:  “Есть нивы тише”,  Но ни за что не отступлю.  Я этих милых ребятишек,  Как собственных детей люблю…  И каждый день,  Как на премьеру.  Вхожу в притихший детский сад:  Иду сюда не для карьеры –  Здесь каждый мне ребенок рад.  Быть в гуще детских восприятий…  И так на протяженье лет –  Судьба моя – я воспитатель!  Нет лучшей доли на земле. </vt:lpstr>
      <vt:lpstr>                      Мои достижения                                    </vt:lpstr>
      <vt:lpstr>Слайд 22</vt:lpstr>
      <vt:lpstr>ДИПЛОМЫ ЗА СЕМЕЙНОЕ УЧАСТИЕ В КОНКУРСЕ «ПАПА, МАМА, Я – СПОРТИВНАЯ СЕМЬЯ»</vt:lpstr>
      <vt:lpstr>Я – педагог! И это звучит гордо! Свою профессию я искренне люблю   В общении с детьми я каждый миг ценю </vt:lpstr>
      <vt:lpstr>Слайд 25</vt:lpstr>
      <vt:lpstr>Фотогалерея </vt:lpstr>
      <vt:lpstr>Слайд 27</vt:lpstr>
      <vt:lpstr>Слайд 28</vt:lpstr>
      <vt:lpstr>Слайд 29</vt:lpstr>
      <vt:lpstr>Слайд 30</vt:lpstr>
      <vt:lpstr>Слайд 31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SamLab.ws</dc:creator>
  <cp:lastModifiedBy>436456</cp:lastModifiedBy>
  <cp:revision>132</cp:revision>
  <cp:lastPrinted>2017-02-14T20:51:14Z</cp:lastPrinted>
  <dcterms:created xsi:type="dcterms:W3CDTF">2011-06-26T09:20:27Z</dcterms:created>
  <dcterms:modified xsi:type="dcterms:W3CDTF">2018-03-23T12:47:34Z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TC030005343</vt:lpwstr>
  </property>
</Properties>
</file>